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oboto Medium"/>
      <p:regular r:id="rId17"/>
      <p:bold r:id="rId18"/>
      <p:italic r:id="rId19"/>
      <p:boldItalic r:id="rId20"/>
    </p:embeddedFont>
    <p:embeddedFont>
      <p:font typeface="Roboto"/>
      <p:regular r:id="rId21"/>
      <p:bold r:id="rId22"/>
      <p:italic r:id="rId23"/>
      <p:boldItalic r:id="rId24"/>
    </p:embeddedFont>
    <p:embeddedFont>
      <p:font typeface="Fira Sans Extra Condensed Medium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85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855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edium-boldItalic.fntdata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FiraSansExtraCondensedMedium-bold.fntdata"/><Relationship Id="rId25" Type="http://schemas.openxmlformats.org/officeDocument/2006/relationships/font" Target="fonts/FiraSansExtraCondensedMedium-regular.fntdata"/><Relationship Id="rId28" Type="http://schemas.openxmlformats.org/officeDocument/2006/relationships/font" Target="fonts/FiraSansExtraCondensedMedium-boldItalic.fntdata"/><Relationship Id="rId27" Type="http://schemas.openxmlformats.org/officeDocument/2006/relationships/font" Target="fonts/FiraSansExtraCondensedMedium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Medium-regular.fntdata"/><Relationship Id="rId16" Type="http://schemas.openxmlformats.org/officeDocument/2006/relationships/slide" Target="slides/slide11.xml"/><Relationship Id="rId19" Type="http://schemas.openxmlformats.org/officeDocument/2006/relationships/font" Target="fonts/RobotoMedium-italic.fntdata"/><Relationship Id="rId18" Type="http://schemas.openxmlformats.org/officeDocument/2006/relationships/font" Target="fonts/Roboto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5184300" y="1130813"/>
            <a:ext cx="3300900" cy="15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472760" y="2632089"/>
            <a:ext cx="2723700" cy="6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One Column 1">
  <p:cSld name="CUSTOM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/>
          <p:nvPr>
            <p:ph type="title"/>
          </p:nvPr>
        </p:nvSpPr>
        <p:spPr>
          <a:xfrm flipH="1">
            <a:off x="674750" y="1479575"/>
            <a:ext cx="3462900" cy="84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" type="subTitle"/>
          </p:nvPr>
        </p:nvSpPr>
        <p:spPr>
          <a:xfrm flipH="1">
            <a:off x="660275" y="2472925"/>
            <a:ext cx="3100200" cy="1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1400"/>
              <a:buNone/>
              <a:defRPr sz="1200">
                <a:solidFill>
                  <a:srgbClr val="4285F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One Column 2">
  <p:cSld name="CUSTOM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560075" y="1415875"/>
            <a:ext cx="3074700" cy="84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subTitle"/>
          </p:nvPr>
        </p:nvSpPr>
        <p:spPr>
          <a:xfrm>
            <a:off x="582600" y="2449325"/>
            <a:ext cx="3074700" cy="1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con título 1">
  <p:cSld name="TITLE_1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ctrTitle"/>
          </p:nvPr>
        </p:nvSpPr>
        <p:spPr>
          <a:xfrm>
            <a:off x="311708" y="363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5" name="Google Shape;55;p14"/>
          <p:cNvSpPr txBox="1"/>
          <p:nvPr>
            <p:ph idx="1" type="subTitle"/>
          </p:nvPr>
        </p:nvSpPr>
        <p:spPr>
          <a:xfrm>
            <a:off x="311700" y="225881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78805" y="22804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Font typeface="Roboto Medium"/>
              <a:buNone/>
              <a:defRPr>
                <a:solidFill>
                  <a:srgbClr val="002A65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378805" y="72956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19984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78805" y="22804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03200"/>
            <a:ext cx="48984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" name="Google Shape;28;p6"/>
          <p:cNvSpPr txBox="1"/>
          <p:nvPr>
            <p:ph idx="1" type="body"/>
          </p:nvPr>
        </p:nvSpPr>
        <p:spPr>
          <a:xfrm>
            <a:off x="311700" y="1084800"/>
            <a:ext cx="40203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8"/>
          <p:cNvSpPr txBox="1"/>
          <p:nvPr>
            <p:ph type="title"/>
          </p:nvPr>
        </p:nvSpPr>
        <p:spPr>
          <a:xfrm>
            <a:off x="265500" y="106934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6" name="Google Shape;36;p8"/>
          <p:cNvSpPr txBox="1"/>
          <p:nvPr>
            <p:ph idx="1" type="subTitle"/>
          </p:nvPr>
        </p:nvSpPr>
        <p:spPr>
          <a:xfrm>
            <a:off x="265500" y="263924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100"/>
              <a:buNone/>
              <a:defRPr sz="2100">
                <a:solidFill>
                  <a:srgbClr val="4285F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7" name="Google Shape;37;p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/>
          <p:nvPr>
            <p:ph idx="1" type="body"/>
          </p:nvPr>
        </p:nvSpPr>
        <p:spPr>
          <a:xfrm>
            <a:off x="311700" y="368574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286647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78805" y="22804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Font typeface="Roboto Medium"/>
              <a:buNone/>
              <a:defRPr b="0" i="0" sz="2800" u="none" cap="none" strike="noStrike">
                <a:solidFill>
                  <a:srgbClr val="002A65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b="0" i="0" sz="28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b="0" i="0" sz="28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b="0" i="0" sz="28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b="0" i="0" sz="28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b="0" i="0" sz="28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b="0" i="0" sz="28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b="0" i="0" sz="28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b="0" i="0" sz="2800" u="none" cap="none" strike="noStrik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78805" y="72956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8" name="Google Shape;8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366050" y="4429350"/>
            <a:ext cx="1466250" cy="41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7875" y="4321542"/>
            <a:ext cx="1813175" cy="5305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/>
          <p:nvPr/>
        </p:nvSpPr>
        <p:spPr>
          <a:xfrm>
            <a:off x="0" y="4952460"/>
            <a:ext cx="9144000" cy="213900"/>
          </a:xfrm>
          <a:prstGeom prst="rect">
            <a:avLst/>
          </a:prstGeom>
          <a:solidFill>
            <a:srgbClr val="002A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2A6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">
          <p15:clr>
            <a:srgbClr val="EA4335"/>
          </p15:clr>
        </p15:guide>
        <p15:guide id="2" orient="horz" pos="258">
          <p15:clr>
            <a:srgbClr val="EA4335"/>
          </p15:clr>
        </p15:guide>
        <p15:guide id="3" pos="5472">
          <p15:clr>
            <a:srgbClr val="EA4335"/>
          </p15:clr>
        </p15:guide>
        <p15:guide id="4" orient="horz" pos="2982">
          <p15:clr>
            <a:srgbClr val="EA4335"/>
          </p15:clr>
        </p15:guide>
        <p15:guide id="5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24900" y="1133924"/>
            <a:ext cx="4428000" cy="14807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s-CL" sz="37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Lograr eficiencia y claridad</a:t>
            </a:r>
            <a:endParaRPr sz="3500">
              <a:solidFill>
                <a:schemeClr val="accent1"/>
              </a:solidFill>
            </a:endParaRPr>
          </a:p>
        </p:txBody>
      </p:sp>
      <p:sp>
        <p:nvSpPr>
          <p:cNvPr id="62" name="Google Shape;62;p15"/>
          <p:cNvSpPr txBox="1"/>
          <p:nvPr/>
        </p:nvSpPr>
        <p:spPr>
          <a:xfrm>
            <a:off x="6606156" y="511008"/>
            <a:ext cx="22971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s-CL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Oficina de Proyectos</a:t>
            </a:r>
            <a:endParaRPr b="1" i="0" sz="11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5"/>
          <p:cNvSpPr/>
          <p:nvPr/>
        </p:nvSpPr>
        <p:spPr>
          <a:xfrm>
            <a:off x="4827550" y="22622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/>
          <p:nvPr/>
        </p:nvSpPr>
        <p:spPr>
          <a:xfrm>
            <a:off x="7010400" y="2749025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5"/>
          <p:cNvSpPr/>
          <p:nvPr/>
        </p:nvSpPr>
        <p:spPr>
          <a:xfrm>
            <a:off x="7660875" y="302047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 flipH="1" rot="10800000">
            <a:off x="3891075" y="2419400"/>
            <a:ext cx="861900" cy="5358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med" w="med" type="oval"/>
          </a:ln>
        </p:spPr>
      </p:cxnSp>
      <p:sp>
        <p:nvSpPr>
          <p:cNvPr id="67" name="Google Shape;67;p15"/>
          <p:cNvSpPr/>
          <p:nvPr/>
        </p:nvSpPr>
        <p:spPr>
          <a:xfrm>
            <a:off x="5165675" y="33147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/>
          <p:nvPr/>
        </p:nvSpPr>
        <p:spPr>
          <a:xfrm>
            <a:off x="5243525" y="3424225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5"/>
          <p:cNvSpPr/>
          <p:nvPr/>
        </p:nvSpPr>
        <p:spPr>
          <a:xfrm>
            <a:off x="4874350" y="2371700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5"/>
          <p:cNvSpPr/>
          <p:nvPr/>
        </p:nvSpPr>
        <p:spPr>
          <a:xfrm>
            <a:off x="4664100" y="2788475"/>
            <a:ext cx="969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5759475" y="27884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5902350" y="29048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" name="Google Shape;73;p15"/>
          <p:cNvCxnSpPr/>
          <p:nvPr/>
        </p:nvCxnSpPr>
        <p:spPr>
          <a:xfrm>
            <a:off x="3784238" y="3020475"/>
            <a:ext cx="1292700" cy="456300"/>
          </a:xfrm>
          <a:prstGeom prst="bentConnector3">
            <a:avLst>
              <a:gd fmla="val 41782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74" name="Google Shape;74;p15"/>
          <p:cNvSpPr/>
          <p:nvPr/>
        </p:nvSpPr>
        <p:spPr>
          <a:xfrm>
            <a:off x="5807775" y="38409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15"/>
          <p:cNvCxnSpPr/>
          <p:nvPr/>
        </p:nvCxnSpPr>
        <p:spPr>
          <a:xfrm flipH="1" rot="10800000">
            <a:off x="6219825" y="18670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6" name="Google Shape;76;p15"/>
          <p:cNvSpPr/>
          <p:nvPr/>
        </p:nvSpPr>
        <p:spPr>
          <a:xfrm>
            <a:off x="6731025" y="331472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6955656" y="3431153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7208800" y="1704850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8051100" y="1704844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8123150" y="1778625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7282350" y="3914775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" name="Google Shape;82;p15"/>
          <p:cNvCxnSpPr>
            <a:stCxn id="81" idx="6"/>
          </p:cNvCxnSpPr>
          <p:nvPr/>
        </p:nvCxnSpPr>
        <p:spPr>
          <a:xfrm>
            <a:off x="7487250" y="4017225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83" name="Google Shape;83;p15"/>
          <p:cNvSpPr/>
          <p:nvPr/>
        </p:nvSpPr>
        <p:spPr>
          <a:xfrm>
            <a:off x="3625800" y="2852750"/>
            <a:ext cx="265200" cy="265200"/>
          </a:xfrm>
          <a:prstGeom prst="ellipse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5"/>
          <p:cNvSpPr txBox="1"/>
          <p:nvPr>
            <p:ph type="ctrTitle"/>
          </p:nvPr>
        </p:nvSpPr>
        <p:spPr>
          <a:xfrm>
            <a:off x="5184300" y="1130813"/>
            <a:ext cx="3300900" cy="15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</a:pPr>
            <a:r>
              <a:rPr lang="es-CL"/>
              <a:t>Comprensión de la definición de proceso y BPMN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Procesos y BPMN</a:t>
            </a:r>
            <a:endParaRPr/>
          </a:p>
        </p:txBody>
      </p:sp>
      <p:sp>
        <p:nvSpPr>
          <p:cNvPr id="152" name="Google Shape;152;p24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L" sz="2400"/>
              <a:t>Ejemplo – Asistencia - Completo</a:t>
            </a:r>
            <a:endParaRPr/>
          </a:p>
        </p:txBody>
      </p:sp>
      <p:pic>
        <p:nvPicPr>
          <p:cNvPr id="153" name="Google Shape;15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800" y="1495127"/>
            <a:ext cx="8156675" cy="2530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>
            <p:ph type="ctrTitle"/>
          </p:nvPr>
        </p:nvSpPr>
        <p:spPr>
          <a:xfrm>
            <a:off x="324900" y="1133924"/>
            <a:ext cx="4428000" cy="14807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s-CL" sz="37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Lograr eficiencia y claridad</a:t>
            </a:r>
            <a:endParaRPr sz="3500">
              <a:solidFill>
                <a:schemeClr val="accent1"/>
              </a:solidFill>
            </a:endParaRPr>
          </a:p>
        </p:txBody>
      </p:sp>
      <p:sp>
        <p:nvSpPr>
          <p:cNvPr id="159" name="Google Shape;159;p25"/>
          <p:cNvSpPr txBox="1"/>
          <p:nvPr/>
        </p:nvSpPr>
        <p:spPr>
          <a:xfrm>
            <a:off x="6606156" y="511008"/>
            <a:ext cx="22971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s-CL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Oficina de Proyectos</a:t>
            </a:r>
            <a:endParaRPr b="1" i="0" sz="11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5"/>
          <p:cNvSpPr/>
          <p:nvPr/>
        </p:nvSpPr>
        <p:spPr>
          <a:xfrm>
            <a:off x="4827550" y="22622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5"/>
          <p:cNvSpPr/>
          <p:nvPr/>
        </p:nvSpPr>
        <p:spPr>
          <a:xfrm>
            <a:off x="7010400" y="2749025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5"/>
          <p:cNvSpPr/>
          <p:nvPr/>
        </p:nvSpPr>
        <p:spPr>
          <a:xfrm>
            <a:off x="7660875" y="302047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3" name="Google Shape;163;p25"/>
          <p:cNvCxnSpPr/>
          <p:nvPr/>
        </p:nvCxnSpPr>
        <p:spPr>
          <a:xfrm flipH="1" rot="10800000">
            <a:off x="3891075" y="2419400"/>
            <a:ext cx="861900" cy="5358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med" w="med" type="oval"/>
          </a:ln>
        </p:spPr>
      </p:cxnSp>
      <p:sp>
        <p:nvSpPr>
          <p:cNvPr id="164" name="Google Shape;164;p25"/>
          <p:cNvSpPr/>
          <p:nvPr/>
        </p:nvSpPr>
        <p:spPr>
          <a:xfrm>
            <a:off x="5165675" y="33147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5"/>
          <p:cNvSpPr/>
          <p:nvPr/>
        </p:nvSpPr>
        <p:spPr>
          <a:xfrm>
            <a:off x="5243525" y="3424225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5"/>
          <p:cNvSpPr/>
          <p:nvPr/>
        </p:nvSpPr>
        <p:spPr>
          <a:xfrm>
            <a:off x="4874350" y="2371700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5"/>
          <p:cNvSpPr/>
          <p:nvPr/>
        </p:nvSpPr>
        <p:spPr>
          <a:xfrm>
            <a:off x="4664100" y="2788475"/>
            <a:ext cx="969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5"/>
          <p:cNvSpPr/>
          <p:nvPr/>
        </p:nvSpPr>
        <p:spPr>
          <a:xfrm>
            <a:off x="5759475" y="27884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5"/>
          <p:cNvSpPr/>
          <p:nvPr/>
        </p:nvSpPr>
        <p:spPr>
          <a:xfrm>
            <a:off x="5902350" y="29048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0" name="Google Shape;170;p25"/>
          <p:cNvCxnSpPr/>
          <p:nvPr/>
        </p:nvCxnSpPr>
        <p:spPr>
          <a:xfrm>
            <a:off x="3784238" y="3020475"/>
            <a:ext cx="1292700" cy="456300"/>
          </a:xfrm>
          <a:prstGeom prst="bentConnector3">
            <a:avLst>
              <a:gd fmla="val 41782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1" name="Google Shape;171;p25"/>
          <p:cNvSpPr/>
          <p:nvPr/>
        </p:nvSpPr>
        <p:spPr>
          <a:xfrm>
            <a:off x="5807775" y="38409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2" name="Google Shape;172;p25"/>
          <p:cNvCxnSpPr/>
          <p:nvPr/>
        </p:nvCxnSpPr>
        <p:spPr>
          <a:xfrm flipH="1" rot="10800000">
            <a:off x="6219825" y="18670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3" name="Google Shape;173;p25"/>
          <p:cNvSpPr/>
          <p:nvPr/>
        </p:nvSpPr>
        <p:spPr>
          <a:xfrm>
            <a:off x="6731025" y="331472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5"/>
          <p:cNvSpPr/>
          <p:nvPr/>
        </p:nvSpPr>
        <p:spPr>
          <a:xfrm>
            <a:off x="6955656" y="3431153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5"/>
          <p:cNvSpPr/>
          <p:nvPr/>
        </p:nvSpPr>
        <p:spPr>
          <a:xfrm>
            <a:off x="7208800" y="1704850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5"/>
          <p:cNvSpPr/>
          <p:nvPr/>
        </p:nvSpPr>
        <p:spPr>
          <a:xfrm>
            <a:off x="8051100" y="1704844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5"/>
          <p:cNvSpPr/>
          <p:nvPr/>
        </p:nvSpPr>
        <p:spPr>
          <a:xfrm>
            <a:off x="8123150" y="1778625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5"/>
          <p:cNvSpPr/>
          <p:nvPr/>
        </p:nvSpPr>
        <p:spPr>
          <a:xfrm>
            <a:off x="7282350" y="3914775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9" name="Google Shape;179;p25"/>
          <p:cNvCxnSpPr>
            <a:stCxn id="178" idx="6"/>
          </p:cNvCxnSpPr>
          <p:nvPr/>
        </p:nvCxnSpPr>
        <p:spPr>
          <a:xfrm>
            <a:off x="7487250" y="4017225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0" name="Google Shape;180;p25"/>
          <p:cNvSpPr/>
          <p:nvPr/>
        </p:nvSpPr>
        <p:spPr>
          <a:xfrm>
            <a:off x="3625800" y="2852750"/>
            <a:ext cx="265200" cy="265200"/>
          </a:xfrm>
          <a:prstGeom prst="ellipse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5"/>
          <p:cNvSpPr txBox="1"/>
          <p:nvPr>
            <p:ph type="ctrTitle"/>
          </p:nvPr>
        </p:nvSpPr>
        <p:spPr>
          <a:xfrm>
            <a:off x="5184300" y="1130813"/>
            <a:ext cx="3300900" cy="15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</a:pPr>
            <a:r>
              <a:rPr lang="es-CL"/>
              <a:t>Comprensión de la definición de proceso y BPMN</a:t>
            </a:r>
            <a:endParaRPr/>
          </a:p>
        </p:txBody>
      </p:sp>
      <p:sp>
        <p:nvSpPr>
          <p:cNvPr id="182" name="Google Shape;182;p25"/>
          <p:cNvSpPr txBox="1"/>
          <p:nvPr>
            <p:ph idx="1" type="subTitle"/>
          </p:nvPr>
        </p:nvSpPr>
        <p:spPr>
          <a:xfrm>
            <a:off x="5472760" y="2632089"/>
            <a:ext cx="2723700" cy="6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Procesos y BPMN</a:t>
            </a:r>
            <a:endParaRPr/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2200"/>
              <a:t>Introducción</a:t>
            </a:r>
            <a:endParaRPr/>
          </a:p>
        </p:txBody>
      </p:sp>
      <p:sp>
        <p:nvSpPr>
          <p:cNvPr id="91" name="Google Shape;91;p16"/>
          <p:cNvSpPr txBox="1"/>
          <p:nvPr/>
        </p:nvSpPr>
        <p:spPr>
          <a:xfrm>
            <a:off x="378799" y="1211576"/>
            <a:ext cx="81093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todas las organizaciones, tanto </a:t>
            </a:r>
            <a:r>
              <a:rPr lang="es-CL" sz="1600"/>
              <a:t>públicas</a:t>
            </a: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como privadas, lograr eficiencia y claridad es crucial para el éxito. Un elemento clave para lograr esto es comprender la definición de proceso y BPMN (Business Process Model and Notation ). Al comprender estos conceptos y cómo se relacionan entre sí, las organizaciones pueden optimizar sus operaciones, eliminar las ineficiencias y mejorar el rendimiento general. </a:t>
            </a:r>
            <a:endParaRPr b="0" i="0" sz="1500" u="none" cap="none" strike="noStrike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Procesos y BPMN</a:t>
            </a:r>
            <a:endParaRPr/>
          </a:p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L" sz="2400"/>
              <a:t>Eficiencia y claridad</a:t>
            </a:r>
            <a:endParaRPr/>
          </a:p>
        </p:txBody>
      </p:sp>
      <p:sp>
        <p:nvSpPr>
          <p:cNvPr id="98" name="Google Shape;98;p17"/>
          <p:cNvSpPr txBox="1"/>
          <p:nvPr/>
        </p:nvSpPr>
        <p:spPr>
          <a:xfrm>
            <a:off x="378800" y="1211576"/>
            <a:ext cx="8579670" cy="21544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eficiencia y la claridad son esenciales para que las organizaciones sigan siendo competentes en el panorama actual. Comprender la definición de proceso y BPMN es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crucial para lograr estos objetivos.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 mapear claramente los procesos usando BPMN, las organizaciones pueden identificar cuellos de botella, optimizar las operaciones y mejorar la productividad. Esto conduce a costos reducidos, tiempos de respuesta más rápidos y una mayor satisfacción del cliente (usuario).</a:t>
            </a:r>
            <a:endParaRPr b="0" i="0" sz="1500" u="none" cap="none" strike="noStrike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Procesos y BPMN</a:t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L" sz="2400"/>
              <a:t>Proceso de definición y sus componentes </a:t>
            </a:r>
            <a:endParaRPr/>
          </a:p>
        </p:txBody>
      </p:sp>
      <p:sp>
        <p:nvSpPr>
          <p:cNvPr id="105" name="Google Shape;105;p18"/>
          <p:cNvSpPr txBox="1"/>
          <p:nvPr/>
        </p:nvSpPr>
        <p:spPr>
          <a:xfrm>
            <a:off x="378800" y="1211575"/>
            <a:ext cx="8433896" cy="14157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proceso consiste en una serie de actividades o tareas interconectadas que transforman entradas en salidas. Estas actividades pueden incluir la recopilación de información, el análisis de datos, la toma de decisiones y la ejecución de acciones. Al dividir los procesos en componentes más pequeños y analizar cada paso, es posible identificar áreas de mejora, eliminar redundancias y optimizar la eficiencia y la claridad en sus operaciones.</a:t>
            </a:r>
            <a:endParaRPr b="0" i="0" sz="1500" u="none" cap="none" strike="noStrike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Procesos y BPMN</a:t>
            </a:r>
            <a:endParaRPr/>
          </a:p>
        </p:txBody>
      </p:sp>
      <p:sp>
        <p:nvSpPr>
          <p:cNvPr id="111" name="Google Shape;111;p19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L" sz="2400"/>
              <a:t>Comprender BPMN</a:t>
            </a:r>
            <a:endParaRPr/>
          </a:p>
        </p:txBody>
      </p:sp>
      <p:sp>
        <p:nvSpPr>
          <p:cNvPr id="112" name="Google Shape;112;p19"/>
          <p:cNvSpPr txBox="1"/>
          <p:nvPr/>
        </p:nvSpPr>
        <p:spPr>
          <a:xfrm>
            <a:off x="378800" y="1211575"/>
            <a:ext cx="8241740" cy="16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BPMN, o Business Process Model and Notation, es un lenguaje visual estandarizado que se utiliza para representar procesos. Proporciona una forma clara y estandarizada de representar procesos complejos, lo que facilita la comprensión y la comunicación entre equipos y departamentos. Mediante el uso de diagramas BPMN, las organizaciones pueden lograr una comprensión común de sus procesos, mejorar la colaboración y garantizar la claridad y la eficiencia.</a:t>
            </a:r>
            <a:endParaRPr b="0" i="0" sz="1500" u="none" cap="none" strike="noStrike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Procesos y BPMN</a:t>
            </a:r>
            <a:endParaRPr/>
          </a:p>
        </p:txBody>
      </p:sp>
      <p:sp>
        <p:nvSpPr>
          <p:cNvPr id="118" name="Google Shape;118;p20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L" sz="2400"/>
              <a:t>Elementos clave de un proceso en BPMN </a:t>
            </a:r>
            <a:endParaRPr/>
          </a:p>
        </p:txBody>
      </p:sp>
      <p:sp>
        <p:nvSpPr>
          <p:cNvPr id="119" name="Google Shape;119;p20"/>
          <p:cNvSpPr txBox="1"/>
          <p:nvPr/>
        </p:nvSpPr>
        <p:spPr>
          <a:xfrm>
            <a:off x="378799" y="1107896"/>
            <a:ext cx="7181565" cy="31392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entender un proceso en BPMN, es importante estar familiarizado con sus elementos clave: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Evento de Inicio: Representa el inicio de un proceso.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Actividades: Tareas que deben completarse dentro del proceso.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Gateways: Determina el flujo del proceso en función de condiciones especiales.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53901" y="3189772"/>
            <a:ext cx="617243" cy="550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53901" y="1839617"/>
            <a:ext cx="548699" cy="508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92509" y="2546216"/>
            <a:ext cx="735710" cy="512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Procesos y BPMN</a:t>
            </a:r>
            <a:endParaRPr/>
          </a:p>
        </p:txBody>
      </p:sp>
      <p:sp>
        <p:nvSpPr>
          <p:cNvPr id="128" name="Google Shape;128;p21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L" sz="2400"/>
              <a:t>Elementos clave de un proceso en BPMN </a:t>
            </a:r>
            <a:endParaRPr/>
          </a:p>
        </p:txBody>
      </p:sp>
      <p:sp>
        <p:nvSpPr>
          <p:cNvPr id="129" name="Google Shape;129;p21"/>
          <p:cNvSpPr txBox="1"/>
          <p:nvPr/>
        </p:nvSpPr>
        <p:spPr>
          <a:xfrm>
            <a:off x="378799" y="1107896"/>
            <a:ext cx="7181565" cy="28930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entender un proceso en BPMN, es importante estar familiarizado con sus elementos clave: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4"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Eventos: Indica puntos donde algo sucede o cambia en el proceso.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 startAt="4"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Flujo de Secuencia: Conecta los elementos y define el orden de ejecución.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6.   Evento de Fin: Representa la conclusión de un proceso. </a:t>
            </a:r>
            <a:endParaRPr b="0" i="0" sz="1500" u="none" cap="none" strike="noStrike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0" name="Google Shape;13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140" y="3422910"/>
            <a:ext cx="490449" cy="497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1"/>
          <p:cNvPicPr preferRelativeResize="0"/>
          <p:nvPr/>
        </p:nvPicPr>
        <p:blipFill rotWithShape="1">
          <a:blip r:embed="rId4">
            <a:alphaModFix/>
          </a:blip>
          <a:srcRect b="0" l="0" r="2279" t="0"/>
          <a:stretch/>
        </p:blipFill>
        <p:spPr>
          <a:xfrm>
            <a:off x="7136502" y="2702304"/>
            <a:ext cx="828404" cy="3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27064" y="1784846"/>
            <a:ext cx="466600" cy="530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Procesos y BPMN</a:t>
            </a:r>
            <a:endParaRPr/>
          </a:p>
        </p:txBody>
      </p:sp>
      <p:sp>
        <p:nvSpPr>
          <p:cNvPr id="138" name="Google Shape;138;p22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L" sz="2400"/>
              <a:t>Ejemplo – Asistencia – Sin Mejoras </a:t>
            </a:r>
            <a:endParaRPr/>
          </a:p>
        </p:txBody>
      </p:sp>
      <p:pic>
        <p:nvPicPr>
          <p:cNvPr id="139" name="Google Shape;13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800" y="1389332"/>
            <a:ext cx="8401413" cy="24792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CL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Procesos y BPMN</a:t>
            </a:r>
            <a:endParaRPr/>
          </a:p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s-CL" sz="2400"/>
              <a:t>Ejemplo – Asistencia – Mejorado</a:t>
            </a:r>
            <a:endParaRPr/>
          </a:p>
        </p:txBody>
      </p:sp>
      <p:pic>
        <p:nvPicPr>
          <p:cNvPr id="146" name="Google Shape;14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495127"/>
            <a:ext cx="8752905" cy="1824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gile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002A65"/>
      </a:accent2>
      <a:accent3>
        <a:srgbClr val="26CBA1"/>
      </a:accent3>
      <a:accent4>
        <a:srgbClr val="FCAF40"/>
      </a:accent4>
      <a:accent5>
        <a:srgbClr val="FD7674"/>
      </a:accent5>
      <a:accent6>
        <a:srgbClr val="FF8AB7"/>
      </a:accent6>
      <a:hlink>
        <a:srgbClr val="99999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